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3" r:id="rId4"/>
    <p:sldId id="267" r:id="rId5"/>
    <p:sldId id="266" r:id="rId6"/>
    <p:sldId id="285" r:id="rId7"/>
    <p:sldId id="275" r:id="rId8"/>
    <p:sldId id="288" r:id="rId9"/>
    <p:sldId id="287" r:id="rId10"/>
    <p:sldId id="274" r:id="rId11"/>
    <p:sldId id="276" r:id="rId12"/>
    <p:sldId id="277" r:id="rId13"/>
    <p:sldId id="278" r:id="rId14"/>
    <p:sldId id="279" r:id="rId15"/>
    <p:sldId id="29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121" autoAdjust="0"/>
  </p:normalViewPr>
  <p:slideViewPr>
    <p:cSldViewPr>
      <p:cViewPr>
        <p:scale>
          <a:sx n="66" d="100"/>
          <a:sy n="66" d="100"/>
        </p:scale>
        <p:origin x="-150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27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6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17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600"/>
            <a:ext cx="82296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1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1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7201" y="620688"/>
            <a:ext cx="82296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30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76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5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76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61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4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83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66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69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1E8D-11D9-4772-BE5B-4DDB30A9D9CD}" type="datetimeFigureOut">
              <a:rPr lang="en-IN" smtClean="0"/>
              <a:t>21-07-2020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BA9C-C253-4089-8DB3-BD3E4C5C9B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52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6022975" cy="5334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19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1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476672" y="2130425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+mj-lt"/>
              </a:rPr>
              <a:t>Management Information System</a:t>
            </a:r>
            <a:r>
              <a:rPr lang="en-IN" sz="3200" b="1" dirty="0">
                <a:latin typeface="+mj-lt"/>
              </a:rPr>
              <a:t/>
            </a:r>
            <a:br>
              <a:rPr lang="en-IN" sz="3200" b="1" dirty="0">
                <a:latin typeface="+mj-lt"/>
              </a:rPr>
            </a:br>
            <a:r>
              <a:rPr lang="en-IN" sz="3200" b="1" dirty="0">
                <a:solidFill>
                  <a:schemeClr val="bg1"/>
                </a:solidFill>
                <a:latin typeface="+mj-lt"/>
              </a:rPr>
              <a:t>(MIS Software</a:t>
            </a:r>
            <a:r>
              <a:rPr lang="en-IN" sz="3200" b="1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IN" sz="3600" b="1" dirty="0" smtClean="0">
                <a:latin typeface="+mj-lt"/>
              </a:rPr>
              <a:t/>
            </a:r>
            <a:br>
              <a:rPr lang="en-IN" sz="3600" b="1" dirty="0" smtClean="0">
                <a:latin typeface="+mj-lt"/>
              </a:rPr>
            </a:br>
            <a:endParaRPr lang="en-IN" sz="3600" b="1" dirty="0">
              <a:latin typeface="+mj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60776"/>
            <a:ext cx="9144000" cy="1752600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Gadugi" panose="020B0502040204020203" pitchFamily="34" charset="0"/>
              </a:rPr>
              <a:t>NATIONAL HYDROLOGY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608879"/>
            <a:ext cx="1701417" cy="1820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067CAF-8452-4AA1-B720-C7A64A004B15}"/>
              </a:ext>
            </a:extLst>
          </p:cNvPr>
          <p:cNvSpPr txBox="1"/>
          <p:nvPr/>
        </p:nvSpPr>
        <p:spPr>
          <a:xfrm>
            <a:off x="0" y="5539553"/>
            <a:ext cx="9144000" cy="48173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400" b="1" cap="all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GOVERNMENT OF INDIA, </a:t>
            </a:r>
            <a:r>
              <a:rPr lang="en-IN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MINISTRY OF JAL SHAKTI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DEPARTMENT OF WATER RESOURCES</a:t>
            </a:r>
            <a:r>
              <a:rPr lang="en-IN" sz="1400" b="1" dirty="0">
                <a:latin typeface="+mj-lt"/>
              </a:rPr>
              <a:t>, RD &amp; GR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166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n</a:t>
            </a:r>
            <a:r>
              <a:rPr lang="en-IN" dirty="0" smtClean="0">
                <a:solidFill>
                  <a:schemeClr val="bg1"/>
                </a:solidFill>
              </a:rPr>
              <a:t>hp.mowr.gov.in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2975" y="123053"/>
            <a:ext cx="31315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MODULE 2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6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RE-BID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31349" r="1499" b="11111"/>
          <a:stretch/>
        </p:blipFill>
        <p:spPr bwMode="auto">
          <a:xfrm>
            <a:off x="323528" y="2456728"/>
            <a:ext cx="8496944" cy="3352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0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PACKAGE CANCELLATION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772816"/>
            <a:ext cx="8604448" cy="411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694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MILESTONE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94" y="3045017"/>
            <a:ext cx="6617166" cy="3768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1834"/>
            <a:ext cx="6617167" cy="1619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8596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INTEGRATION WITH STEP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/>
          <a:stretch/>
        </p:blipFill>
        <p:spPr bwMode="auto">
          <a:xfrm>
            <a:off x="360040" y="1556792"/>
            <a:ext cx="8604448" cy="63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16"/>
          <a:stretch/>
        </p:blipFill>
        <p:spPr bwMode="auto">
          <a:xfrm>
            <a:off x="467544" y="2708920"/>
            <a:ext cx="8208912" cy="2685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08520" y="548680"/>
            <a:ext cx="6336704" cy="12372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Uploading STEP data to MIS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08520" y="1700808"/>
            <a:ext cx="6336704" cy="12372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Updated STEP data in MIS from STEP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16240"/>
            <a:ext cx="8316415" cy="825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36512" y="4941168"/>
            <a:ext cx="6336704" cy="123726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MIS &amp; STEP data discrepancy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3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DOCUMENT REVIEW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80528" y="620688"/>
            <a:ext cx="6336704" cy="68326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4" y="1838697"/>
            <a:ext cx="8515556" cy="3453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40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1475656" y="3140968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IN" sz="48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QUESTION &amp; ANSWER SESSION</a:t>
            </a:r>
            <a:endParaRPr lang="en-IN" sz="4800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-180528" y="620688"/>
            <a:ext cx="6336704" cy="68326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4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gray">
          <a:xfrm>
            <a:off x="0" y="0"/>
            <a:ext cx="6022975" cy="5334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19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19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250567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400" b="1" dirty="0" smtClean="0">
                <a:solidFill>
                  <a:schemeClr val="bg1"/>
                </a:solidFill>
              </a:rPr>
              <a:t>THANK YOU</a:t>
            </a:r>
            <a:endParaRPr lang="en-IN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TODAY’S SESSION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052737"/>
            <a:ext cx="5112568" cy="373025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Procurement Management Process  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Expenditure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Tender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Reports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4042458" y="2743409"/>
            <a:ext cx="4824536" cy="28069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New Package Creation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Package Cancellation and Re-biding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Updating Milestones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Tracking Procurement Progress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Syncing of MIS &amp; STEP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Procurement Document Review process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7984" y="3056362"/>
            <a:ext cx="39604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ea typeface="Gadugi" panose="020B0502040204020203" pitchFamily="34" charset="0"/>
              </a:rPr>
              <a:t>KEY FOCUS ON</a:t>
            </a:r>
            <a:endParaRPr lang="en-IN" dirty="0">
              <a:solidFill>
                <a:schemeClr val="bg2">
                  <a:lumMod val="10000"/>
                </a:schemeClr>
              </a:solidFill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MIS FEATURES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052736"/>
            <a:ext cx="6048672" cy="594624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Project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Dashboard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Finance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b="1" dirty="0">
                <a:solidFill>
                  <a:srgbClr val="0070C0"/>
                </a:solidFill>
              </a:rPr>
              <a:t>Procurement </a:t>
            </a:r>
            <a:r>
              <a:rPr lang="en-IN" b="1" dirty="0" smtClean="0">
                <a:solidFill>
                  <a:srgbClr val="0070C0"/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Hydrological Information System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Document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Purpose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Driven Study (PDS) </a:t>
            </a: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b="1" dirty="0" smtClean="0">
                <a:solidFill>
                  <a:srgbClr val="0070C0"/>
                </a:solidFill>
              </a:rPr>
              <a:t>Tender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Training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&amp; workshop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Audit 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Event 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b="1" dirty="0" smtClean="0">
                <a:solidFill>
                  <a:srgbClr val="0070C0"/>
                </a:solidFill>
              </a:rPr>
              <a:t>Reports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Help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/ Manuals </a:t>
            </a:r>
            <a:r>
              <a:rPr lang="en-IN" dirty="0" smtClean="0">
                <a:solidFill>
                  <a:schemeClr val="bg1"/>
                </a:solidFill>
              </a:rPr>
              <a:t>-</a:t>
            </a:r>
            <a:r>
              <a:rPr lang="en-IN" dirty="0">
                <a:solidFill>
                  <a:schemeClr val="bg1"/>
                </a:solidFill>
              </a:rPr>
              <a:t>Bulletins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6084168" y="1239993"/>
            <a:ext cx="1781175" cy="5285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Pentagon 1"/>
          <p:cNvSpPr/>
          <p:nvPr/>
        </p:nvSpPr>
        <p:spPr>
          <a:xfrm>
            <a:off x="5796136" y="1988840"/>
            <a:ext cx="288032" cy="17985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63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PROJECT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DASHBOARD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051F9403-6BC7-4F21-B670-E0C2870B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29080"/>
            <a:ext cx="5747794" cy="2529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FAE9022B-FCCC-4526-9573-C7D70493F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241" y="1429291"/>
            <a:ext cx="2787255" cy="2529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B1A77B-9F8F-485D-9595-3487DA3458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43" r="6846"/>
          <a:stretch/>
        </p:blipFill>
        <p:spPr>
          <a:xfrm>
            <a:off x="6249241" y="4512042"/>
            <a:ext cx="2787255" cy="165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476EDB-BBD0-468F-A99E-1B0C37F78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53" y="4512000"/>
            <a:ext cx="3037719" cy="165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176731-80C9-4496-BDFD-9C1A603E23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52" t="4117" r="5654" b="10814"/>
          <a:stretch/>
        </p:blipFill>
        <p:spPr>
          <a:xfrm>
            <a:off x="3655924" y="4512422"/>
            <a:ext cx="2356236" cy="1652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1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AGENCY DASHBOARD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298"/>
            <a:ext cx="8712968" cy="328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8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2CE9A-D516-40BF-A854-F774A98EF3AC}"/>
              </a:ext>
            </a:extLst>
          </p:cNvPr>
          <p:cNvSpPr txBox="1"/>
          <p:nvPr/>
        </p:nvSpPr>
        <p:spPr>
          <a:xfrm>
            <a:off x="35496" y="1044834"/>
            <a:ext cx="6048672" cy="34532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200000"/>
              </a:lnSpc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Procurement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Planning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Re-bid 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Cancel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rocurement Package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Procurement Milestone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Integration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with STEP (World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Bank)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Bid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Document </a:t>
            </a: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Management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en-IN" dirty="0" smtClean="0">
                <a:solidFill>
                  <a:schemeClr val="bg2">
                    <a:lumMod val="10000"/>
                  </a:schemeClr>
                </a:solidFill>
              </a:rPr>
              <a:t>Tender 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Management</a:t>
            </a:r>
          </a:p>
          <a:p>
            <a:pPr marL="742950" lvl="1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356616" indent="-356616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IN" sz="1200" dirty="0" err="1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861048"/>
            <a:ext cx="8820472" cy="144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3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5633704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PACKAGE CREATION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1" y="1700808"/>
            <a:ext cx="8316415" cy="4049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04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6209768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– CREATING NEW PLAN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t="20237" r="2374" b="22438"/>
          <a:stretch/>
        </p:blipFill>
        <p:spPr bwMode="auto">
          <a:xfrm>
            <a:off x="1187624" y="1196753"/>
            <a:ext cx="6552728" cy="2695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t="36705" r="5738" b="14703"/>
          <a:stretch/>
        </p:blipFill>
        <p:spPr bwMode="auto">
          <a:xfrm>
            <a:off x="1187624" y="4136054"/>
            <a:ext cx="6552728" cy="2461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5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A3F50039-F3F2-4CAF-BDF3-D65510A97287}"/>
              </a:ext>
            </a:extLst>
          </p:cNvPr>
          <p:cNvSpPr txBox="1">
            <a:spLocks/>
          </p:cNvSpPr>
          <p:nvPr/>
        </p:nvSpPr>
        <p:spPr>
          <a:xfrm>
            <a:off x="450464" y="405954"/>
            <a:ext cx="3623411" cy="65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rgbClr val="646464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Gadugi" panose="020B0502040204020203" pitchFamily="34" charset="0"/>
              </a:rPr>
              <a:t>PROCUREMENT - PLAN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+mj-lt"/>
              <a:ea typeface="Gadug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994BFE1-9A7C-49EE-9554-D9090ECB7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0327"/>
            <a:ext cx="662193" cy="70839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3" y="1512937"/>
            <a:ext cx="8252431" cy="4364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51520" cy="2168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7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174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Management Information System (MIS Software)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Amlan Sarkar</dc:creator>
  <cp:lastModifiedBy>Amlan Sarkar</cp:lastModifiedBy>
  <cp:revision>47</cp:revision>
  <dcterms:created xsi:type="dcterms:W3CDTF">2019-09-13T12:45:44Z</dcterms:created>
  <dcterms:modified xsi:type="dcterms:W3CDTF">2020-07-21T04:46:01Z</dcterms:modified>
</cp:coreProperties>
</file>